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57" r:id="rId2"/>
  </p:sldIdLst>
  <p:sldSz cx="7315200" cy="96012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304" userDrawn="1">
          <p15:clr>
            <a:srgbClr val="A4A3A4"/>
          </p15:clr>
        </p15:guide>
        <p15:guide id="3" orient="horz" pos="3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/>
    <p:restoredTop sz="95833"/>
  </p:normalViewPr>
  <p:slideViewPr>
    <p:cSldViewPr snapToGrid="0" snapToObjects="1" showGuides="1">
      <p:cViewPr varScale="1">
        <p:scale>
          <a:sx n="50" d="100"/>
          <a:sy n="50" d="100"/>
        </p:scale>
        <p:origin x="1788" y="-48"/>
      </p:cViewPr>
      <p:guideLst>
        <p:guide pos="2304"/>
        <p:guide orient="horz" pos="3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571308"/>
            <a:ext cx="6217920" cy="3342640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42853"/>
            <a:ext cx="5486400" cy="2318067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BDEE-D875-0B43-B782-4A4CE31AC6CE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A2FB-E944-9D4E-8056-E180AE576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0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BDEE-D875-0B43-B782-4A4CE31AC6CE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A2FB-E944-9D4E-8056-E180AE576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3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11175"/>
            <a:ext cx="1577340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11175"/>
            <a:ext cx="4640580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BDEE-D875-0B43-B782-4A4CE31AC6CE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A2FB-E944-9D4E-8056-E180AE576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0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BDEE-D875-0B43-B782-4A4CE31AC6CE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A2FB-E944-9D4E-8056-E180AE576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55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393635"/>
            <a:ext cx="6309360" cy="3993832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425250"/>
            <a:ext cx="6309360" cy="2100262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BDEE-D875-0B43-B782-4A4CE31AC6CE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A2FB-E944-9D4E-8056-E180AE576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70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555875"/>
            <a:ext cx="310896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555875"/>
            <a:ext cx="310896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BDEE-D875-0B43-B782-4A4CE31AC6CE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A2FB-E944-9D4E-8056-E180AE576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83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11177"/>
            <a:ext cx="630936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353628"/>
            <a:ext cx="3094672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507105"/>
            <a:ext cx="3094672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353628"/>
            <a:ext cx="3109913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507105"/>
            <a:ext cx="3109913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BDEE-D875-0B43-B782-4A4CE31AC6CE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A2FB-E944-9D4E-8056-E180AE576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2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BDEE-D875-0B43-B782-4A4CE31AC6CE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A2FB-E944-9D4E-8056-E180AE576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1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BDEE-D875-0B43-B782-4A4CE31AC6CE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A2FB-E944-9D4E-8056-E180AE576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37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82397"/>
            <a:ext cx="3703320" cy="6823075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BDEE-D875-0B43-B782-4A4CE31AC6CE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A2FB-E944-9D4E-8056-E180AE576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41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82397"/>
            <a:ext cx="3703320" cy="6823075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BDEE-D875-0B43-B782-4A4CE31AC6CE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BA2FB-E944-9D4E-8056-E180AE576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37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555875"/>
            <a:ext cx="630936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2BDEE-D875-0B43-B782-4A4CE31AC6CE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BA2FB-E944-9D4E-8056-E180AE576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52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637CF0A0-D13C-A949-A9D0-2EDB95A78DA9}"/>
              </a:ext>
            </a:extLst>
          </p:cNvPr>
          <p:cNvSpPr/>
          <p:nvPr/>
        </p:nvSpPr>
        <p:spPr>
          <a:xfrm>
            <a:off x="100669" y="1544273"/>
            <a:ext cx="7128779" cy="296266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altLang="en-US" sz="32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The week of March 2-6</a:t>
            </a:r>
            <a:endParaRPr lang="en-US" altLang="en-US" sz="32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8895DECD-F358-5248-87A6-76D9AB8E9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867" y="139085"/>
            <a:ext cx="4577458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ts val="4760"/>
              </a:lnSpc>
              <a:spcBef>
                <a:spcPct val="0"/>
              </a:spcBef>
              <a:buFontTx/>
              <a:buNone/>
            </a:pPr>
            <a:r>
              <a:rPr lang="en-US" altLang="en-US" sz="4800" b="1" dirty="0" smtClean="0">
                <a:latin typeface="Harlow Solid Italic" panose="04030604020F02020D02" pitchFamily="82" charset="0"/>
              </a:rPr>
              <a:t>Williams’ </a:t>
            </a:r>
            <a:r>
              <a:rPr lang="en-US" altLang="en-US" sz="4800" b="1" dirty="0" err="1" smtClean="0">
                <a:latin typeface="Harlow Solid Italic" panose="04030604020F02020D02" pitchFamily="82" charset="0"/>
              </a:rPr>
              <a:t>Wondernews</a:t>
            </a:r>
            <a:r>
              <a:rPr lang="en-US" altLang="en-US" sz="4800" b="1" dirty="0" smtClean="0">
                <a:latin typeface="Harlow Solid Italic" panose="04030604020F02020D02" pitchFamily="82" charset="0"/>
              </a:rPr>
              <a:t> </a:t>
            </a:r>
            <a:endParaRPr lang="en-US" altLang="en-US" sz="4800" b="1" dirty="0">
              <a:latin typeface="Harlow Solid Italic" panose="04030604020F02020D02" pitchFamily="82" charset="0"/>
            </a:endParaRPr>
          </a:p>
        </p:txBody>
      </p:sp>
      <p:sp>
        <p:nvSpPr>
          <p:cNvPr id="18" name="TextBox 3">
            <a:extLst>
              <a:ext uri="{FF2B5EF4-FFF2-40B4-BE49-F238E27FC236}">
                <a16:creationId xmlns:a16="http://schemas.microsoft.com/office/drawing/2014/main" id="{4A6F971E-1617-E443-B4D7-2CAB6E69C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2" y="1839155"/>
            <a:ext cx="7315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KG Primary Penmanship 2" panose="02000506000000020003" pitchFamily="2" charset="77"/>
              </a:rPr>
              <a:t>sbwilliams@auburnschools.org</a:t>
            </a:r>
            <a:endParaRPr lang="en-US" altLang="en-US" sz="2800" dirty="0">
              <a:solidFill>
                <a:srgbClr val="000000"/>
              </a:solidFill>
              <a:latin typeface="KG Primary Penmanship 2" panose="02000506000000020003" pitchFamily="2" charset="77"/>
            </a:endParaRP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C2C4D6D9-A17F-1848-9B0D-B57BA87849F6}"/>
              </a:ext>
            </a:extLst>
          </p:cNvPr>
          <p:cNvSpPr/>
          <p:nvPr/>
        </p:nvSpPr>
        <p:spPr>
          <a:xfrm>
            <a:off x="3820451" y="2412769"/>
            <a:ext cx="3324701" cy="2238836"/>
          </a:xfrm>
          <a:prstGeom prst="roundRect">
            <a:avLst>
              <a:gd name="adj" fmla="val 6993"/>
            </a:avLst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4" name="Pentagon 43">
            <a:extLst>
              <a:ext uri="{FF2B5EF4-FFF2-40B4-BE49-F238E27FC236}">
                <a16:creationId xmlns:a16="http://schemas.microsoft.com/office/drawing/2014/main" id="{F74812C2-8EEF-684B-9A1B-33414AAFDB76}"/>
              </a:ext>
            </a:extLst>
          </p:cNvPr>
          <p:cNvSpPr/>
          <p:nvPr/>
        </p:nvSpPr>
        <p:spPr>
          <a:xfrm>
            <a:off x="3833504" y="2605404"/>
            <a:ext cx="3311648" cy="387350"/>
          </a:xfrm>
          <a:prstGeom prst="homePlate">
            <a:avLst>
              <a:gd name="adj" fmla="val 0"/>
            </a:avLst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KG Primary Penmanship 2" panose="02000506000000020003" pitchFamily="2" charset="77"/>
              </a:rPr>
              <a:t>Reminders</a:t>
            </a:r>
          </a:p>
        </p:txBody>
      </p:sp>
      <p:sp>
        <p:nvSpPr>
          <p:cNvPr id="47" name="TextBox 13">
            <a:extLst>
              <a:ext uri="{FF2B5EF4-FFF2-40B4-BE49-F238E27FC236}">
                <a16:creationId xmlns:a16="http://schemas.microsoft.com/office/drawing/2014/main" id="{70DDA4B4-8E28-7C4B-A458-FF1EF1879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8572" y="3076607"/>
            <a:ext cx="2990207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Arial Rounded MT Bold" panose="020F0704030504030204" pitchFamily="34" charset="0"/>
              </a:rPr>
              <a:t>Dress as your favorite Dr. Seuss character Friday!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latin typeface="Arial Rounded MT Bold" panose="020F07040305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Arial Rounded MT Bold" panose="020F0704030504030204" pitchFamily="34" charset="0"/>
              </a:rPr>
              <a:t>All of the other Read  Across America activities will be done at school with no prep from you”) </a:t>
            </a:r>
            <a:endParaRPr lang="en-US" altLang="en-US" sz="1400" dirty="0">
              <a:latin typeface="Arial Rounded MT Bold" panose="020F0704030504030204" pitchFamily="34" charset="0"/>
            </a:endParaRPr>
          </a:p>
        </p:txBody>
      </p:sp>
      <p:sp>
        <p:nvSpPr>
          <p:cNvPr id="60" name="Pentagon 59">
            <a:extLst>
              <a:ext uri="{FF2B5EF4-FFF2-40B4-BE49-F238E27FC236}">
                <a16:creationId xmlns:a16="http://schemas.microsoft.com/office/drawing/2014/main" id="{93261D0B-A158-9641-8171-9D61CCF7B826}"/>
              </a:ext>
            </a:extLst>
          </p:cNvPr>
          <p:cNvSpPr/>
          <p:nvPr/>
        </p:nvSpPr>
        <p:spPr>
          <a:xfrm>
            <a:off x="200291" y="2605404"/>
            <a:ext cx="3307327" cy="387350"/>
          </a:xfrm>
          <a:prstGeom prst="homePlate">
            <a:avLst>
              <a:gd name="adj" fmla="val 0"/>
            </a:avLst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KG Primary Penmanship 2" panose="02000506000000020003" pitchFamily="2" charset="77"/>
              </a:rPr>
              <a:t>Important Dates</a:t>
            </a: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A427C07E-575B-B948-8802-88A5ADD8DC09}"/>
              </a:ext>
            </a:extLst>
          </p:cNvPr>
          <p:cNvSpPr/>
          <p:nvPr/>
        </p:nvSpPr>
        <p:spPr>
          <a:xfrm>
            <a:off x="186376" y="4807114"/>
            <a:ext cx="6942448" cy="1471766"/>
          </a:xfrm>
          <a:prstGeom prst="roundRect">
            <a:avLst>
              <a:gd name="adj" fmla="val 6662"/>
            </a:avLst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3" name="Pentagon 62">
            <a:extLst>
              <a:ext uri="{FF2B5EF4-FFF2-40B4-BE49-F238E27FC236}">
                <a16:creationId xmlns:a16="http://schemas.microsoft.com/office/drawing/2014/main" id="{45F8C141-AD85-F04B-93A6-06374A8438B6}"/>
              </a:ext>
            </a:extLst>
          </p:cNvPr>
          <p:cNvSpPr/>
          <p:nvPr/>
        </p:nvSpPr>
        <p:spPr>
          <a:xfrm>
            <a:off x="200293" y="5006871"/>
            <a:ext cx="6928531" cy="387350"/>
          </a:xfrm>
          <a:prstGeom prst="homePlate">
            <a:avLst>
              <a:gd name="adj" fmla="val 0"/>
            </a:avLst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KG Primary Penmanship 2" panose="02000506000000020003" pitchFamily="2" charset="77"/>
              </a:rPr>
              <a:t>Supporting Your Student at Home</a:t>
            </a:r>
          </a:p>
        </p:txBody>
      </p:sp>
      <p:graphicFrame>
        <p:nvGraphicFramePr>
          <p:cNvPr id="65" name="Table 64">
            <a:extLst>
              <a:ext uri="{FF2B5EF4-FFF2-40B4-BE49-F238E27FC236}">
                <a16:creationId xmlns:a16="http://schemas.microsoft.com/office/drawing/2014/main" id="{C9F26E1B-2903-1140-8AA0-EEB53B452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970890"/>
              </p:ext>
            </p:extLst>
          </p:nvPr>
        </p:nvGraphicFramePr>
        <p:xfrm>
          <a:off x="2005263" y="7266471"/>
          <a:ext cx="5002004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0501">
                  <a:extLst>
                    <a:ext uri="{9D8B030D-6E8A-4147-A177-3AD203B41FA5}">
                      <a16:colId xmlns:a16="http://schemas.microsoft.com/office/drawing/2014/main" val="1844060447"/>
                    </a:ext>
                  </a:extLst>
                </a:gridCol>
                <a:gridCol w="1250501">
                  <a:extLst>
                    <a:ext uri="{9D8B030D-6E8A-4147-A177-3AD203B41FA5}">
                      <a16:colId xmlns:a16="http://schemas.microsoft.com/office/drawing/2014/main" val="3388926743"/>
                    </a:ext>
                  </a:extLst>
                </a:gridCol>
                <a:gridCol w="1250501">
                  <a:extLst>
                    <a:ext uri="{9D8B030D-6E8A-4147-A177-3AD203B41FA5}">
                      <a16:colId xmlns:a16="http://schemas.microsoft.com/office/drawing/2014/main" val="818505991"/>
                    </a:ext>
                  </a:extLst>
                </a:gridCol>
                <a:gridCol w="1250501">
                  <a:extLst>
                    <a:ext uri="{9D8B030D-6E8A-4147-A177-3AD203B41FA5}">
                      <a16:colId xmlns:a16="http://schemas.microsoft.com/office/drawing/2014/main" val="4114050771"/>
                    </a:ext>
                  </a:extLst>
                </a:gridCol>
              </a:tblGrid>
              <a:tr h="516569">
                <a:tc>
                  <a:txBody>
                    <a:bodyPr/>
                    <a:lstStyle/>
                    <a:p>
                      <a:pPr algn="ctr"/>
                      <a:r>
                        <a:rPr lang="en-US" sz="1600" b="0" u="sng" dirty="0">
                          <a:solidFill>
                            <a:schemeClr val="tx1"/>
                          </a:solidFill>
                          <a:latin typeface="Gill Sans Ultra Bold Condensed" panose="020B0A06020104020203" pitchFamily="34" charset="0"/>
                        </a:rPr>
                        <a:t>Reading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Ultra Bold Condensed" panose="020B0A06020104020203" pitchFamily="34" charset="0"/>
                          <a:ea typeface="+mn-ea"/>
                          <a:cs typeface="+mn-cs"/>
                        </a:rPr>
                        <a:t>Math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Ultra Bold Condensed" panose="020B0A06020104020203" pitchFamily="34" charset="0"/>
                          <a:ea typeface="+mn-ea"/>
                          <a:cs typeface="+mn-cs"/>
                        </a:rPr>
                        <a:t>Science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Ultra Bold Condensed" panose="020B0A06020104020203" pitchFamily="34" charset="0"/>
                          <a:ea typeface="+mn-ea"/>
                          <a:cs typeface="+mn-cs"/>
                        </a:rPr>
                        <a:t>Writer’s Workshop</a:t>
                      </a:r>
                      <a:endParaRPr kumimoji="0" lang="en-US" sz="16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Ultra Bold Condensed" panose="020B0A060201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637261"/>
                  </a:ext>
                </a:extLst>
              </a:tr>
              <a:tr h="182158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Gill Sans Ultra Bold Condensed" panose="020B0A06020104020203" pitchFamily="34" charset="0"/>
                        </a:rPr>
                        <a:t>Phonics Skills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Gill Sans Ultra Bold Condensed" panose="020B0A06020104020203" pitchFamily="34" charset="0"/>
                        </a:rPr>
                        <a:t> reviewed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Gill Sans Ultra Bold Condensed" panose="020B0A06020104020203" pitchFamily="34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Gill Sans Ultra Bold Condensed" panose="020B0A06020104020203" pitchFamily="34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Gill Sans Ultra Bold Condensed" panose="020B0A06020104020203" pitchFamily="34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Gill Sans Ultra Bold Condensed" panose="020B0A06020104020203" pitchFamily="34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Gill Sans Ultra Bold Condensed" panose="020B0A06020104020203" pitchFamily="34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Gill Sans Ultra Bold Condensed" panose="020B0A06020104020203" pitchFamily="34" charset="0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Ultra Bold Condensed" panose="020B0A06020104020203" pitchFamily="34" charset="0"/>
                          <a:ea typeface="+mn-ea"/>
                          <a:cs typeface="+mn-cs"/>
                        </a:rPr>
                        <a:t>Review of addition and subtraction strategies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Ultra Bold Condensed" panose="020B0A060201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Ultra Bold Condensed" panose="020B0A06020104020203" pitchFamily="34" charset="0"/>
                          <a:ea typeface="+mn-ea"/>
                          <a:cs typeface="+mn-cs"/>
                        </a:rPr>
                        <a:t>Read Across America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Ultra Bold Condensed" panose="020B0A060201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Ultra Bold Condensed" panose="020B0A06020104020203" pitchFamily="34" charset="0"/>
                          <a:ea typeface="+mn-ea"/>
                          <a:cs typeface="+mn-cs"/>
                        </a:rPr>
                        <a:t>Paragraph Writing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Ultra Bold Condensed" panose="020B0A06020104020203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1208140"/>
                  </a:ext>
                </a:extLst>
              </a:tr>
            </a:tbl>
          </a:graphicData>
        </a:graphic>
      </p:graphicFrame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27DB1CE5-FE7A-7C44-AC1B-C262319AF9A4}"/>
              </a:ext>
            </a:extLst>
          </p:cNvPr>
          <p:cNvSpPr/>
          <p:nvPr/>
        </p:nvSpPr>
        <p:spPr>
          <a:xfrm>
            <a:off x="1892968" y="6492140"/>
            <a:ext cx="5235856" cy="2922042"/>
          </a:xfrm>
          <a:prstGeom prst="roundRect">
            <a:avLst>
              <a:gd name="adj" fmla="val 6662"/>
            </a:avLst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8" name="Pentagon 67">
            <a:extLst>
              <a:ext uri="{FF2B5EF4-FFF2-40B4-BE49-F238E27FC236}">
                <a16:creationId xmlns:a16="http://schemas.microsoft.com/office/drawing/2014/main" id="{7FB42E52-A521-EA41-BB13-11A0D6680BCF}"/>
              </a:ext>
            </a:extLst>
          </p:cNvPr>
          <p:cNvSpPr/>
          <p:nvPr/>
        </p:nvSpPr>
        <p:spPr>
          <a:xfrm>
            <a:off x="1892967" y="6723613"/>
            <a:ext cx="5225691" cy="387350"/>
          </a:xfrm>
          <a:prstGeom prst="homePlate">
            <a:avLst>
              <a:gd name="adj" fmla="val 0"/>
            </a:avLst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KG Primary Penmanship 2" panose="02000506000000020003" pitchFamily="2" charset="77"/>
              </a:rPr>
              <a:t>What We’re Learning This Week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528E6B09-7EAE-BB4E-8C8B-3AE17193CAF7}"/>
              </a:ext>
            </a:extLst>
          </p:cNvPr>
          <p:cNvSpPr/>
          <p:nvPr/>
        </p:nvSpPr>
        <p:spPr>
          <a:xfrm>
            <a:off x="200292" y="2362550"/>
            <a:ext cx="3327115" cy="2238836"/>
          </a:xfrm>
          <a:prstGeom prst="roundRect">
            <a:avLst>
              <a:gd name="adj" fmla="val 6993"/>
            </a:avLst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5DFB6B-5DD3-3E48-A3E8-6F42BE6900CE}"/>
              </a:ext>
            </a:extLst>
          </p:cNvPr>
          <p:cNvSpPr/>
          <p:nvPr/>
        </p:nvSpPr>
        <p:spPr>
          <a:xfrm>
            <a:off x="69422" y="43794"/>
            <a:ext cx="7193280" cy="951376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90600" y="5361648"/>
            <a:ext cx="10676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Sight Words from this 9-weeks will be tested </a:t>
            </a:r>
          </a:p>
          <a:p>
            <a:r>
              <a:rPr lang="en-US" dirty="0" smtClean="0">
                <a:latin typeface="Arial Black" panose="020B0A04020102020204" pitchFamily="34" charset="0"/>
              </a:rPr>
              <a:t>Wednesday/Thursday.</a:t>
            </a:r>
          </a:p>
          <a:p>
            <a:r>
              <a:rPr lang="en-US" dirty="0" smtClean="0">
                <a:latin typeface="Arial Black" panose="020B0A04020102020204" pitchFamily="34" charset="0"/>
              </a:rPr>
              <a:t>The words are in the yellow folder.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0050" y="3206014"/>
            <a:ext cx="37107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 Black" panose="020B0A04020102020204" pitchFamily="34" charset="0"/>
              </a:rPr>
              <a:t>3/9-3/13 Spring Break</a:t>
            </a:r>
          </a:p>
          <a:p>
            <a:r>
              <a:rPr lang="en-US" sz="1600" dirty="0" smtClean="0">
                <a:latin typeface="Arial Black" panose="020B0A04020102020204" pitchFamily="34" charset="0"/>
              </a:rPr>
              <a:t>3/23 Report Cards</a:t>
            </a:r>
          </a:p>
          <a:p>
            <a:r>
              <a:rPr lang="en-US" sz="1600" dirty="0" smtClean="0">
                <a:latin typeface="Arial Black" panose="020B0A04020102020204" pitchFamily="34" charset="0"/>
              </a:rPr>
              <a:t>3/23-3/27 Principal’s Week</a:t>
            </a:r>
          </a:p>
          <a:p>
            <a:r>
              <a:rPr lang="en-US" sz="1600" dirty="0" smtClean="0">
                <a:latin typeface="Arial Black" panose="020B0A04020102020204" pitchFamily="34" charset="0"/>
              </a:rPr>
              <a:t>3/26 Spring Pictures</a:t>
            </a:r>
            <a:endParaRPr lang="en-US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251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</TotalTime>
  <Words>100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ＭＳ Ｐゴシック</vt:lpstr>
      <vt:lpstr>Arial</vt:lpstr>
      <vt:lpstr>Arial Black</vt:lpstr>
      <vt:lpstr>Arial Rounded MT Bold</vt:lpstr>
      <vt:lpstr>Calibri</vt:lpstr>
      <vt:lpstr>Calibri Light</vt:lpstr>
      <vt:lpstr>Gill Sans MT</vt:lpstr>
      <vt:lpstr>Gill Sans Ultra Bold Condensed</vt:lpstr>
      <vt:lpstr>Harlow Solid Italic</vt:lpstr>
      <vt:lpstr>KG Primary Penmanship 2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Wintuska</dc:creator>
  <cp:lastModifiedBy>Williams, Summer</cp:lastModifiedBy>
  <cp:revision>39</cp:revision>
  <cp:lastPrinted>2020-03-02T19:35:42Z</cp:lastPrinted>
  <dcterms:created xsi:type="dcterms:W3CDTF">2020-02-20T23:20:24Z</dcterms:created>
  <dcterms:modified xsi:type="dcterms:W3CDTF">2020-03-02T21:44:44Z</dcterms:modified>
</cp:coreProperties>
</file>